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5BCD"/>
    <a:srgbClr val="F600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DBBF08-62A2-47D4-AE2A-F149EA6AD982}" v="35" dt="2022-01-28T18:19:52.0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46613-B6AC-4E5A-90B6-2D3715F4587A}" type="datetimeFigureOut">
              <a:rPr lang="en-GB" smtClean="0"/>
              <a:t>08/04/2023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5A92-1600-4DF3-84B0-325F555F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0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46613-B6AC-4E5A-90B6-2D3715F4587A}" type="datetimeFigureOut">
              <a:rPr lang="en-GB" smtClean="0"/>
              <a:t>08/04/2023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5A92-1600-4DF3-84B0-325F555F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68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46613-B6AC-4E5A-90B6-2D3715F4587A}" type="datetimeFigureOut">
              <a:rPr lang="en-GB" smtClean="0"/>
              <a:t>08/04/2023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5A92-1600-4DF3-84B0-325F555F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8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46613-B6AC-4E5A-90B6-2D3715F4587A}" type="datetimeFigureOut">
              <a:rPr lang="en-GB" smtClean="0"/>
              <a:t>08/04/2023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5A92-1600-4DF3-84B0-325F555F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46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46613-B6AC-4E5A-90B6-2D3715F4587A}" type="datetimeFigureOut">
              <a:rPr lang="en-GB" smtClean="0"/>
              <a:t>08/04/2023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5A92-1600-4DF3-84B0-325F555F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05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46613-B6AC-4E5A-90B6-2D3715F4587A}" type="datetimeFigureOut">
              <a:rPr lang="en-GB" smtClean="0"/>
              <a:t>08/04/2023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5A92-1600-4DF3-84B0-325F555F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29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46613-B6AC-4E5A-90B6-2D3715F4587A}" type="datetimeFigureOut">
              <a:rPr lang="en-GB" smtClean="0"/>
              <a:t>08/04/2023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5A92-1600-4DF3-84B0-325F555F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33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46613-B6AC-4E5A-90B6-2D3715F4587A}" type="datetimeFigureOut">
              <a:rPr lang="en-GB" smtClean="0"/>
              <a:t>08/04/2023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5A92-1600-4DF3-84B0-325F555F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487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46613-B6AC-4E5A-90B6-2D3715F4587A}" type="datetimeFigureOut">
              <a:rPr lang="en-GB" smtClean="0"/>
              <a:t>08/04/2023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5A92-1600-4DF3-84B0-325F555F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516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46613-B6AC-4E5A-90B6-2D3715F4587A}" type="datetimeFigureOut">
              <a:rPr lang="en-GB" smtClean="0"/>
              <a:t>08/04/2023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5A92-1600-4DF3-84B0-325F555F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56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46613-B6AC-4E5A-90B6-2D3715F4587A}" type="datetimeFigureOut">
              <a:rPr lang="en-GB" smtClean="0"/>
              <a:t>08/04/2023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B5A92-1600-4DF3-84B0-325F555F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46613-B6AC-4E5A-90B6-2D3715F4587A}" type="datetimeFigureOut">
              <a:rPr lang="en-GB" smtClean="0"/>
              <a:t>08/04/2023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B5A92-1600-4DF3-84B0-325F555F0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422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08857" y="47952"/>
            <a:ext cx="8926286" cy="676209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054974"/>
              </p:ext>
            </p:extLst>
          </p:nvPr>
        </p:nvGraphicFramePr>
        <p:xfrm>
          <a:off x="231986" y="867953"/>
          <a:ext cx="1374519" cy="39236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74519">
                  <a:extLst>
                    <a:ext uri="{9D8B030D-6E8A-4147-A177-3AD203B41FA5}">
                      <a16:colId xmlns:a16="http://schemas.microsoft.com/office/drawing/2014/main" val="3999186630"/>
                    </a:ext>
                  </a:extLst>
                </a:gridCol>
              </a:tblGrid>
              <a:tr h="364413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/>
                        <a:t>Vocabulary</a:t>
                      </a:r>
                      <a:r>
                        <a:rPr lang="en-GB" sz="2000" dirty="0"/>
                        <a:t> 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133703"/>
                  </a:ext>
                </a:extLst>
              </a:tr>
              <a:tr h="3556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Equivalent</a:t>
                      </a:r>
                      <a:r>
                        <a:rPr lang="en-GB" sz="1600" dirty="0"/>
                        <a:t> </a:t>
                      </a:r>
                      <a:endParaRPr lang="en-GB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811720"/>
                  </a:ext>
                </a:extLst>
              </a:tr>
              <a:tr h="335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Numerator 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299529"/>
                  </a:ext>
                </a:extLst>
              </a:tr>
              <a:tr h="3357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Denominator 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785595"/>
                  </a:ext>
                </a:extLst>
              </a:tr>
              <a:tr h="335761">
                <a:tc>
                  <a:txBody>
                    <a:bodyPr/>
                    <a:lstStyle/>
                    <a:p>
                      <a:r>
                        <a:rPr lang="en-GB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Unit fraction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381490"/>
                  </a:ext>
                </a:extLst>
              </a:tr>
              <a:tr h="335761">
                <a:tc>
                  <a:txBody>
                    <a:bodyPr/>
                    <a:lstStyle/>
                    <a:p>
                      <a:r>
                        <a:rPr lang="en-GB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Non-unit fraction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743997"/>
                  </a:ext>
                </a:extLst>
              </a:tr>
              <a:tr h="308350">
                <a:tc>
                  <a:txBody>
                    <a:bodyPr/>
                    <a:lstStyle/>
                    <a:p>
                      <a:r>
                        <a:rPr lang="en-GB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Mixed number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269726"/>
                  </a:ext>
                </a:extLst>
              </a:tr>
              <a:tr h="335761"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Whole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531433"/>
                  </a:ext>
                </a:extLst>
              </a:tr>
              <a:tr h="308350"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Multiple 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068773"/>
                  </a:ext>
                </a:extLst>
              </a:tr>
              <a:tr h="312596">
                <a:tc>
                  <a:txBody>
                    <a:bodyPr/>
                    <a:lstStyle/>
                    <a:p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+mn-lt"/>
                        </a:rPr>
                        <a:t>Simplest form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20257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45697" y="2538529"/>
            <a:ext cx="9526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Luke 6: 46-49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34015" y="2586329"/>
            <a:ext cx="13075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</a:rPr>
              <a:t>Matthew 25: 31-45 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05" y="129413"/>
            <a:ext cx="870868" cy="71166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45643" y="64681"/>
            <a:ext cx="7795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Year 5: Fractions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007955"/>
              </p:ext>
            </p:extLst>
          </p:nvPr>
        </p:nvGraphicFramePr>
        <p:xfrm>
          <a:off x="4678761" y="168142"/>
          <a:ext cx="4252737" cy="25303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24404">
                  <a:extLst>
                    <a:ext uri="{9D8B030D-6E8A-4147-A177-3AD203B41FA5}">
                      <a16:colId xmlns:a16="http://schemas.microsoft.com/office/drawing/2014/main" val="2368485639"/>
                    </a:ext>
                  </a:extLst>
                </a:gridCol>
                <a:gridCol w="1828333">
                  <a:extLst>
                    <a:ext uri="{9D8B030D-6E8A-4147-A177-3AD203B41FA5}">
                      <a16:colId xmlns:a16="http://schemas.microsoft.com/office/drawing/2014/main" val="691645546"/>
                    </a:ext>
                  </a:extLst>
                </a:gridCol>
              </a:tblGrid>
              <a:tr h="356328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Sticky Knowledge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589777"/>
                  </a:ext>
                </a:extLst>
              </a:tr>
              <a:tr h="794886">
                <a:tc>
                  <a:txBody>
                    <a:bodyPr/>
                    <a:lstStyle/>
                    <a:p>
                      <a:pPr algn="l"/>
                      <a:r>
                        <a:rPr lang="en-GB" sz="1400" dirty="0"/>
                        <a:t>An improper fraction has a numerator which is greater </a:t>
                      </a:r>
                    </a:p>
                    <a:p>
                      <a:pPr algn="l"/>
                      <a:r>
                        <a:rPr lang="en-GB" sz="1400" dirty="0"/>
                        <a:t>than or equal to the </a:t>
                      </a:r>
                    </a:p>
                    <a:p>
                      <a:pPr algn="l"/>
                      <a:r>
                        <a:rPr lang="en-GB" sz="1400" dirty="0"/>
                        <a:t>denominator.</a:t>
                      </a:r>
                      <a:endParaRPr lang="en-GB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NTFPreCursivef" panose="03000400000000000000" pitchFamily="66" charset="0"/>
                        </a:rPr>
                        <a:t>In order to add fractions, they must first have the same denominators. We sometimes need to find a common denominator in order to add. 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342464"/>
                  </a:ext>
                </a:extLst>
              </a:tr>
              <a:tr h="1189247">
                <a:tc>
                  <a:txBody>
                    <a:bodyPr/>
                    <a:lstStyle/>
                    <a:p>
                      <a:pPr algn="l"/>
                      <a:r>
                        <a:rPr lang="en-GB" sz="1400" dirty="0"/>
                        <a:t>Mixed numbers contain a whole number and a fraction.</a:t>
                      </a:r>
                      <a:endParaRPr lang="en-GB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GB" sz="13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544159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5F04CB48-7898-4896-841B-8C9C736111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586" y="798289"/>
            <a:ext cx="2455679" cy="16592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789C9B-B062-4B2F-A450-D2ECA6C36DC8}"/>
              </a:ext>
            </a:extLst>
          </p:cNvPr>
          <p:cNvSpPr txBox="1"/>
          <p:nvPr/>
        </p:nvSpPr>
        <p:spPr>
          <a:xfrm>
            <a:off x="1718905" y="500863"/>
            <a:ext cx="2716836" cy="19697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u="sng" dirty="0"/>
              <a:t>Equivalent Fractions:</a:t>
            </a:r>
          </a:p>
          <a:p>
            <a:endParaRPr lang="en-GB" u="sng" dirty="0"/>
          </a:p>
          <a:p>
            <a:endParaRPr lang="en-GB" u="sng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C1393D5-D13B-4777-803E-80F98B1DC9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0547" y="832696"/>
            <a:ext cx="300382" cy="61077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21F4D94-9601-46BB-BB71-0D863D36A9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4040" y="2071075"/>
            <a:ext cx="1935025" cy="54448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1A2921B-E53B-4B90-98D3-88890F2CC7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7996" y="5781692"/>
            <a:ext cx="3401684" cy="841426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5474B768-170E-41B1-A4E3-D2A2F36FDEA9}"/>
              </a:ext>
            </a:extLst>
          </p:cNvPr>
          <p:cNvSpPr txBox="1"/>
          <p:nvPr/>
        </p:nvSpPr>
        <p:spPr>
          <a:xfrm>
            <a:off x="4645912" y="5536897"/>
            <a:ext cx="4264297" cy="116955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u="sng" dirty="0"/>
              <a:t>Converting a mixed number to an improper fraction</a:t>
            </a:r>
            <a:r>
              <a:rPr lang="en-GB" sz="1600" u="sng" dirty="0"/>
              <a:t>:</a:t>
            </a:r>
          </a:p>
          <a:p>
            <a:endParaRPr lang="en-GB" u="sng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2C1AB921-7820-4EE5-A466-0F1C0031DC2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48940" y="2942349"/>
            <a:ext cx="2609740" cy="830731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E3B83C2B-C356-443F-8BD9-153936E06D66}"/>
              </a:ext>
            </a:extLst>
          </p:cNvPr>
          <p:cNvSpPr txBox="1"/>
          <p:nvPr/>
        </p:nvSpPr>
        <p:spPr>
          <a:xfrm>
            <a:off x="1705227" y="2538529"/>
            <a:ext cx="2856301" cy="135421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u="sng" dirty="0"/>
              <a:t>Converting an improper fraction to a mixed number</a:t>
            </a:r>
            <a:r>
              <a:rPr lang="en-GB" sz="1200" u="sng" dirty="0"/>
              <a:t>:</a:t>
            </a:r>
          </a:p>
          <a:p>
            <a:endParaRPr lang="en-GB" u="sng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C51749B-55A8-42D7-BB12-D26F7644DAF5}"/>
              </a:ext>
            </a:extLst>
          </p:cNvPr>
          <p:cNvSpPr txBox="1"/>
          <p:nvPr/>
        </p:nvSpPr>
        <p:spPr>
          <a:xfrm>
            <a:off x="277077" y="4998701"/>
            <a:ext cx="4282691" cy="16927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GB" sz="1600" u="sng" dirty="0"/>
          </a:p>
          <a:p>
            <a:endParaRPr lang="en-GB" sz="1600" u="sng" dirty="0"/>
          </a:p>
          <a:p>
            <a:endParaRPr lang="en-GB" u="sng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4A033394-04A4-4A1D-933B-3F986DC8D6FD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3889" t="18849" r="10902"/>
          <a:stretch/>
        </p:blipFill>
        <p:spPr>
          <a:xfrm>
            <a:off x="6625654" y="4227642"/>
            <a:ext cx="2195038" cy="109350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183E3DF1-5614-47D8-AC60-03CCF95D2F7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17915" b="10710"/>
          <a:stretch/>
        </p:blipFill>
        <p:spPr>
          <a:xfrm>
            <a:off x="6374696" y="3099436"/>
            <a:ext cx="2543175" cy="850394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8A682D79-D9BE-4E58-9A6F-59B9E99860C6}"/>
              </a:ext>
            </a:extLst>
          </p:cNvPr>
          <p:cNvSpPr txBox="1"/>
          <p:nvPr/>
        </p:nvSpPr>
        <p:spPr>
          <a:xfrm>
            <a:off x="6399691" y="2834494"/>
            <a:ext cx="2497141" cy="10464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u="sng" dirty="0"/>
              <a:t>Subtracting mixed numbers</a:t>
            </a:r>
            <a:r>
              <a:rPr lang="en-GB" sz="1200" dirty="0"/>
              <a:t>: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1AE77A9-AC2C-4CFB-8050-9E8C1A21769E}"/>
              </a:ext>
            </a:extLst>
          </p:cNvPr>
          <p:cNvSpPr txBox="1"/>
          <p:nvPr/>
        </p:nvSpPr>
        <p:spPr>
          <a:xfrm>
            <a:off x="6420916" y="3949830"/>
            <a:ext cx="2497141" cy="14157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u="sng" dirty="0"/>
              <a:t>Adding mixed numbers</a:t>
            </a:r>
            <a:r>
              <a:rPr lang="en-GB" sz="1200" dirty="0"/>
              <a:t>: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56728C16-BE0A-4EFB-BF69-B1EC3E4ED25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5680" y="5113094"/>
            <a:ext cx="1508986" cy="86227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C93109F4-518A-49F8-93E7-319098D8F9A5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t="6365"/>
          <a:stretch/>
        </p:blipFill>
        <p:spPr>
          <a:xfrm>
            <a:off x="1857586" y="5763321"/>
            <a:ext cx="2094509" cy="845879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BE79F8F9-D29D-49F1-897A-47C2DAC988E0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t="6365"/>
          <a:stretch/>
        </p:blipFill>
        <p:spPr>
          <a:xfrm>
            <a:off x="2480097" y="5040812"/>
            <a:ext cx="2025154" cy="844692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98CD449-7C87-42FB-8A95-9841B1A89098}"/>
              </a:ext>
            </a:extLst>
          </p:cNvPr>
          <p:cNvPicPr>
            <a:picLocks noChangeAspect="1"/>
          </p:cNvPicPr>
          <p:nvPr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0" b="100000" l="0" r="55814"/>
                    </a14:imgEffect>
                  </a14:imgLayer>
                </a14:imgProps>
              </a:ext>
            </a:extLst>
          </a:blip>
          <a:srcRect r="44950"/>
          <a:stretch/>
        </p:blipFill>
        <p:spPr>
          <a:xfrm>
            <a:off x="395372" y="5791330"/>
            <a:ext cx="1120003" cy="817870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C0EB3FBE-6EFB-423F-8060-F531E2D042A6}"/>
              </a:ext>
            </a:extLst>
          </p:cNvPr>
          <p:cNvSpPr txBox="1"/>
          <p:nvPr/>
        </p:nvSpPr>
        <p:spPr>
          <a:xfrm>
            <a:off x="277077" y="4944945"/>
            <a:ext cx="28563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/>
              <a:t>Adding and subtracting fractions</a:t>
            </a:r>
            <a:r>
              <a:rPr lang="en-GB" sz="1400" dirty="0"/>
              <a:t>: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0EAC0A72-7EA2-4A1F-B56E-B52FCE803218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11631" t="22590"/>
          <a:stretch/>
        </p:blipFill>
        <p:spPr>
          <a:xfrm>
            <a:off x="1726537" y="4132033"/>
            <a:ext cx="1416095" cy="713276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B813E628-9AB8-4494-945B-88E7FF6C987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95544" y="3896712"/>
            <a:ext cx="1591495" cy="1261185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B6B5DE56-7DEE-47C2-9C51-A11B98EC707D}"/>
              </a:ext>
            </a:extLst>
          </p:cNvPr>
          <p:cNvSpPr txBox="1"/>
          <p:nvPr/>
        </p:nvSpPr>
        <p:spPr>
          <a:xfrm>
            <a:off x="4644966" y="3076726"/>
            <a:ext cx="1704147" cy="23698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latin typeface="DK Lemon Yellow Sun" panose="02000000000000000000" pitchFamily="50" charset="0"/>
              </a:rPr>
              <a:t>Multiplying unit fractions:</a:t>
            </a:r>
          </a:p>
          <a:p>
            <a:endParaRPr lang="en-GB" sz="1200" dirty="0">
              <a:latin typeface="DK Lemon Yellow Sun" panose="02000000000000000000" pitchFamily="50" charset="0"/>
            </a:endParaRPr>
          </a:p>
          <a:p>
            <a:endParaRPr lang="en-GB" sz="1200" dirty="0">
              <a:latin typeface="DK Lemon Yellow Sun" panose="02000000000000000000" pitchFamily="50" charset="0"/>
            </a:endParaRPr>
          </a:p>
          <a:p>
            <a:endParaRPr lang="en-GB" sz="1200" dirty="0">
              <a:latin typeface="DK Lemon Yellow Sun" panose="02000000000000000000" pitchFamily="50" charset="0"/>
            </a:endParaRPr>
          </a:p>
          <a:p>
            <a:endParaRPr lang="en-GB" sz="1200" dirty="0">
              <a:latin typeface="DK Lemon Yellow Sun" panose="02000000000000000000" pitchFamily="50" charset="0"/>
            </a:endParaRPr>
          </a:p>
          <a:p>
            <a:endParaRPr lang="en-GB" sz="1200" dirty="0">
              <a:latin typeface="DK Lemon Yellow Sun" panose="02000000000000000000" pitchFamily="50" charset="0"/>
            </a:endParaRPr>
          </a:p>
          <a:p>
            <a:endParaRPr lang="en-GB" sz="1200" dirty="0">
              <a:latin typeface="DK Lemon Yellow Sun" panose="02000000000000000000" pitchFamily="50" charset="0"/>
            </a:endParaRPr>
          </a:p>
          <a:p>
            <a:endParaRPr lang="en-GB" sz="1200" dirty="0">
              <a:latin typeface="DK Lemon Yellow Sun" panose="02000000000000000000" pitchFamily="50" charset="0"/>
            </a:endParaRPr>
          </a:p>
          <a:p>
            <a:endParaRPr lang="en-GB" sz="1200" dirty="0">
              <a:latin typeface="DK Lemon Yellow Sun" panose="02000000000000000000" pitchFamily="50" charset="0"/>
            </a:endParaRPr>
          </a:p>
          <a:p>
            <a:endParaRPr lang="en-GB" sz="1200" dirty="0">
              <a:latin typeface="DK Lemon Yellow Sun" panose="02000000000000000000" pitchFamily="50" charset="0"/>
            </a:endParaRPr>
          </a:p>
          <a:p>
            <a:endParaRPr lang="en-GB" sz="1200" dirty="0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73D9176C-AC1F-4865-8A89-68050BE2130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039847" y="3688021"/>
            <a:ext cx="918949" cy="464524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89317195-9279-4F07-8744-4B14F308BEFF}"/>
              </a:ext>
            </a:extLst>
          </p:cNvPr>
          <p:cNvSpPr txBox="1"/>
          <p:nvPr/>
        </p:nvSpPr>
        <p:spPr>
          <a:xfrm>
            <a:off x="1708302" y="3891655"/>
            <a:ext cx="2856301" cy="10156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DK Lemon Yellow Sun" panose="02000000000000000000" pitchFamily="50" charset="0"/>
              </a:rPr>
              <a:t>Multiplying non-unit fractions:</a:t>
            </a:r>
          </a:p>
          <a:p>
            <a:endParaRPr lang="en-GB" sz="1200" dirty="0">
              <a:latin typeface="DK Lemon Yellow Sun" panose="02000000000000000000" pitchFamily="50" charset="0"/>
            </a:endParaRPr>
          </a:p>
          <a:p>
            <a:endParaRPr lang="en-GB" sz="1200" dirty="0">
              <a:latin typeface="DK Lemon Yellow Sun" panose="02000000000000000000" pitchFamily="50" charset="0"/>
            </a:endParaRPr>
          </a:p>
          <a:p>
            <a:endParaRPr lang="en-GB" sz="1200" dirty="0">
              <a:latin typeface="DK Lemon Yellow Sun" panose="02000000000000000000" pitchFamily="50" charset="0"/>
            </a:endParaRPr>
          </a:p>
          <a:p>
            <a:endParaRPr lang="en-GB" sz="1200" dirty="0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89EA8E1-743C-495E-AD10-D9EB46DD7A5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262010" y="4195181"/>
            <a:ext cx="1022573" cy="516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297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546</TotalTime>
  <Words>123</Words>
  <Application>Microsoft Office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DK Lemon Yellow Sun</vt:lpstr>
      <vt:lpstr>NTFPreCursivef</vt:lpstr>
      <vt:lpstr>Office Theme</vt:lpstr>
      <vt:lpstr>PowerPoint Presentation</vt:lpstr>
    </vt:vector>
  </TitlesOfParts>
  <Company>St Columbas Catholic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Gibbons</dc:creator>
  <cp:lastModifiedBy>Rachel Pearson</cp:lastModifiedBy>
  <cp:revision>62</cp:revision>
  <dcterms:created xsi:type="dcterms:W3CDTF">2021-09-05T15:12:09Z</dcterms:created>
  <dcterms:modified xsi:type="dcterms:W3CDTF">2023-04-08T20:03:19Z</dcterms:modified>
</cp:coreProperties>
</file>